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8" r:id="rId2"/>
    <p:sldId id="277" r:id="rId3"/>
    <p:sldId id="278" r:id="rId4"/>
    <p:sldId id="279" r:id="rId5"/>
    <p:sldId id="281" r:id="rId6"/>
    <p:sldId id="280" r:id="rId7"/>
    <p:sldId id="283" r:id="rId8"/>
    <p:sldId id="284" r:id="rId9"/>
    <p:sldId id="282" r:id="rId10"/>
    <p:sldId id="285" r:id="rId11"/>
    <p:sldId id="286" r:id="rId12"/>
    <p:sldId id="287" r:id="rId13"/>
    <p:sldId id="288" r:id="rId14"/>
    <p:sldId id="289" r:id="rId15"/>
    <p:sldId id="271" r:id="rId16"/>
    <p:sldId id="270" r:id="rId17"/>
    <p:sldId id="272" r:id="rId18"/>
    <p:sldId id="273"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48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94660"/>
  </p:normalViewPr>
  <p:slideViewPr>
    <p:cSldViewPr snapToGrid="0">
      <p:cViewPr>
        <p:scale>
          <a:sx n="110" d="100"/>
          <a:sy n="110" d="100"/>
        </p:scale>
        <p:origin x="576" y="42"/>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11/29/2016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11/29/2016</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game</a:t>
            </a:r>
            <a:r>
              <a:rPr lang="en-US" baseline="0" dirty="0"/>
              <a:t> design in the classroom improve student engagement?</a:t>
            </a:r>
          </a:p>
          <a:p>
            <a:r>
              <a:rPr lang="en-US" dirty="0"/>
              <a:t>Attempting</a:t>
            </a:r>
            <a:r>
              <a:rPr lang="en-US" baseline="0" dirty="0"/>
              <a:t> to continue forward with previous research about Gamification in Education</a:t>
            </a: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2</a:t>
            </a:fld>
            <a:endParaRPr lang="en-US"/>
          </a:p>
        </p:txBody>
      </p:sp>
    </p:spTree>
    <p:extLst>
      <p:ext uri="{BB962C8B-B14F-4D97-AF65-F5344CB8AC3E}">
        <p14:creationId xmlns:p14="http://schemas.microsoft.com/office/powerpoint/2010/main" val="3767348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Apologize for my lack of clarification.</a:t>
            </a:r>
            <a:r>
              <a:rPr lang="en-US" baseline="0" dirty="0"/>
              <a:t> I didn’t provide a clear definition of what gamification really is. I will now rectify that mistake.</a:t>
            </a:r>
            <a:endParaRPr lang="en-US" dirty="0"/>
          </a:p>
          <a:p>
            <a:r>
              <a:rPr lang="en-US" dirty="0"/>
              <a:t>Don’t acknowledge the last line, just leave it for people to notice.</a:t>
            </a:r>
          </a:p>
        </p:txBody>
      </p:sp>
      <p:sp>
        <p:nvSpPr>
          <p:cNvPr id="4" name="Slide Number Placeholder 3"/>
          <p:cNvSpPr>
            <a:spLocks noGrp="1"/>
          </p:cNvSpPr>
          <p:nvPr>
            <p:ph type="sldNum" sz="quarter" idx="10"/>
          </p:nvPr>
        </p:nvSpPr>
        <p:spPr/>
        <p:txBody>
          <a:bodyPr/>
          <a:lstStyle/>
          <a:p>
            <a:fld id="{DED491D0-8E1B-49C7-849B-A28568D94497}" type="slidenum">
              <a:rPr lang="en-US" smtClean="0"/>
              <a:t>3</a:t>
            </a:fld>
            <a:endParaRPr lang="en-US"/>
          </a:p>
        </p:txBody>
      </p:sp>
    </p:spTree>
    <p:extLst>
      <p:ext uri="{BB962C8B-B14F-4D97-AF65-F5344CB8AC3E}">
        <p14:creationId xmlns:p14="http://schemas.microsoft.com/office/powerpoint/2010/main" val="596935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an</a:t>
            </a:r>
            <a:r>
              <a:rPr lang="en-US" baseline="0" dirty="0"/>
              <a:t> assignment being worth a particular percentile weight like traditional grading, assignments will have their weight simply be the total value they’re worth. So if a tests are worth 30% of the grade, then the values will be higher than a homework assignment. Each black line can be a level and a level up. Possible perks can be implemented here.</a:t>
            </a: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6</a:t>
            </a:fld>
            <a:endParaRPr lang="en-US"/>
          </a:p>
        </p:txBody>
      </p:sp>
    </p:spTree>
    <p:extLst>
      <p:ext uri="{BB962C8B-B14F-4D97-AF65-F5344CB8AC3E}">
        <p14:creationId xmlns:p14="http://schemas.microsoft.com/office/powerpoint/2010/main" val="278072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classroom environment you don’t have an infinite amount of time. You have to move</a:t>
            </a:r>
            <a:r>
              <a:rPr lang="en-US" baseline="0" dirty="0"/>
              <a:t> to the next subject eventually which severely limits the student’s ability to succeed in desired achievement. This also helps make sure some students don’t just completely win over everyone else.</a:t>
            </a: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8</a:t>
            </a:fld>
            <a:endParaRPr lang="en-US"/>
          </a:p>
        </p:txBody>
      </p:sp>
    </p:spTree>
    <p:extLst>
      <p:ext uri="{BB962C8B-B14F-4D97-AF65-F5344CB8AC3E}">
        <p14:creationId xmlns:p14="http://schemas.microsoft.com/office/powerpoint/2010/main" val="3460154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Scrapped for time</a:t>
            </a:r>
          </a:p>
        </p:txBody>
      </p:sp>
      <p:sp>
        <p:nvSpPr>
          <p:cNvPr id="4" name="Slide Number Placeholder 3"/>
          <p:cNvSpPr>
            <a:spLocks noGrp="1"/>
          </p:cNvSpPr>
          <p:nvPr>
            <p:ph type="sldNum" sz="quarter" idx="10"/>
          </p:nvPr>
        </p:nvSpPr>
        <p:spPr/>
        <p:txBody>
          <a:bodyPr/>
          <a:lstStyle/>
          <a:p>
            <a:fld id="{DED491D0-8E1B-49C7-849B-A28568D94497}" type="slidenum">
              <a:rPr lang="en-US" smtClean="0"/>
              <a:t>19</a:t>
            </a:fld>
            <a:endParaRPr lang="en-US"/>
          </a:p>
        </p:txBody>
      </p:sp>
    </p:spTree>
    <p:extLst>
      <p:ext uri="{BB962C8B-B14F-4D97-AF65-F5344CB8AC3E}">
        <p14:creationId xmlns:p14="http://schemas.microsoft.com/office/powerpoint/2010/main" val="30562784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11/29/2016</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11/29/2016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11/29/2016</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11/29/2016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11/29/2016</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11/29/2016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11/29/2016</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11/29/2016</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11/29/2016</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11/29/2016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11/29/2016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11/29/2016</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Introducing Social Gaming Elements Into Education</a:t>
            </a:r>
          </a:p>
        </p:txBody>
      </p:sp>
      <p:sp>
        <p:nvSpPr>
          <p:cNvPr id="3" name="Subtitle 2"/>
          <p:cNvSpPr>
            <a:spLocks noGrp="1"/>
          </p:cNvSpPr>
          <p:nvPr>
            <p:ph type="subTitle" idx="1"/>
          </p:nvPr>
        </p:nvSpPr>
        <p:spPr/>
        <p:txBody>
          <a:bodyPr/>
          <a:lstStyle/>
          <a:p>
            <a:r>
              <a:rPr lang="en-US" dirty="0"/>
              <a:t>Presented By:  Charles Pezanko</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a:t>Observations</a:t>
            </a:r>
          </a:p>
        </p:txBody>
      </p:sp>
      <p:sp>
        <p:nvSpPr>
          <p:cNvPr id="6" name="Text Placeholder 5"/>
          <p:cNvSpPr>
            <a:spLocks noGrp="1"/>
          </p:cNvSpPr>
          <p:nvPr>
            <p:ph type="body" idx="1"/>
          </p:nvPr>
        </p:nvSpPr>
        <p:spPr/>
        <p:txBody>
          <a:bodyPr/>
          <a:lstStyle/>
          <a:p>
            <a:pPr algn="ctr"/>
            <a:r>
              <a:rPr lang="en-US" u="sng" dirty="0"/>
              <a:t>Good</a:t>
            </a:r>
          </a:p>
        </p:txBody>
      </p:sp>
      <p:sp>
        <p:nvSpPr>
          <p:cNvPr id="3" name="Content Placeholder 2"/>
          <p:cNvSpPr>
            <a:spLocks noGrp="1"/>
          </p:cNvSpPr>
          <p:nvPr>
            <p:ph sz="half" idx="2"/>
          </p:nvPr>
        </p:nvSpPr>
        <p:spPr>
          <a:xfrm>
            <a:off x="1280160" y="2743194"/>
            <a:ext cx="4489704" cy="3770817"/>
          </a:xfrm>
        </p:spPr>
        <p:txBody>
          <a:bodyPr>
            <a:normAutofit lnSpcReduction="10000"/>
          </a:bodyPr>
          <a:lstStyle/>
          <a:p>
            <a:r>
              <a:rPr lang="en-US" dirty="0"/>
              <a:t>Less misbehaving during class</a:t>
            </a:r>
          </a:p>
          <a:p>
            <a:r>
              <a:rPr lang="en-US" dirty="0"/>
              <a:t>Group work is more active and productive</a:t>
            </a:r>
          </a:p>
          <a:p>
            <a:r>
              <a:rPr lang="en-US" dirty="0"/>
              <a:t>Healthy competition between students during labs</a:t>
            </a:r>
          </a:p>
          <a:p>
            <a:r>
              <a:rPr lang="en-US" dirty="0"/>
              <a:t>More class time is utilized by students engaging in labs/exercises</a:t>
            </a:r>
          </a:p>
          <a:p>
            <a:r>
              <a:rPr lang="en-US" dirty="0"/>
              <a:t>More shy students are engaging more</a:t>
            </a:r>
          </a:p>
        </p:txBody>
      </p:sp>
      <p:sp>
        <p:nvSpPr>
          <p:cNvPr id="7" name="Text Placeholder 6"/>
          <p:cNvSpPr>
            <a:spLocks noGrp="1"/>
          </p:cNvSpPr>
          <p:nvPr>
            <p:ph type="body" sz="quarter" idx="3"/>
          </p:nvPr>
        </p:nvSpPr>
        <p:spPr/>
        <p:txBody>
          <a:bodyPr/>
          <a:lstStyle/>
          <a:p>
            <a:pPr algn="ctr"/>
            <a:r>
              <a:rPr lang="en-US" u="sng" dirty="0"/>
              <a:t>Not So Good</a:t>
            </a:r>
          </a:p>
        </p:txBody>
      </p:sp>
      <p:sp>
        <p:nvSpPr>
          <p:cNvPr id="8" name="Content Placeholder 7"/>
          <p:cNvSpPr>
            <a:spLocks noGrp="1"/>
          </p:cNvSpPr>
          <p:nvPr>
            <p:ph sz="quarter" idx="4"/>
          </p:nvPr>
        </p:nvSpPr>
        <p:spPr/>
        <p:txBody>
          <a:bodyPr/>
          <a:lstStyle/>
          <a:p>
            <a:r>
              <a:rPr lang="en-US" dirty="0"/>
              <a:t>Had to remove “Completed First” Achievement from Lab Work, I don’t know how I didn’t foresee this issue</a:t>
            </a:r>
          </a:p>
          <a:p>
            <a:r>
              <a:rPr lang="en-US" dirty="0"/>
              <a:t>Can cause an ego in some students</a:t>
            </a:r>
          </a:p>
        </p:txBody>
      </p:sp>
    </p:spTree>
    <p:extLst>
      <p:ext uri="{BB962C8B-B14F-4D97-AF65-F5344CB8AC3E}">
        <p14:creationId xmlns:p14="http://schemas.microsoft.com/office/powerpoint/2010/main" val="36542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6696891" y="2551342"/>
            <a:ext cx="5458751" cy="3405321"/>
          </a:xfrm>
          <a:prstGeom prst="rect">
            <a:avLst/>
          </a:prstGeom>
        </p:spPr>
      </p:pic>
      <p:sp>
        <p:nvSpPr>
          <p:cNvPr id="2" name="Title 1"/>
          <p:cNvSpPr>
            <a:spLocks noGrp="1"/>
          </p:cNvSpPr>
          <p:nvPr>
            <p:ph type="title"/>
          </p:nvPr>
        </p:nvSpPr>
        <p:spPr/>
        <p:txBody>
          <a:bodyPr>
            <a:normAutofit/>
          </a:bodyPr>
          <a:lstStyle/>
          <a:p>
            <a:r>
              <a:rPr lang="en-US" sz="5400" b="1" dirty="0"/>
              <a:t>Results / What’s Next?</a:t>
            </a:r>
          </a:p>
        </p:txBody>
      </p:sp>
      <p:sp>
        <p:nvSpPr>
          <p:cNvPr id="7" name="Content Placeholder 6"/>
          <p:cNvSpPr>
            <a:spLocks noGrp="1"/>
          </p:cNvSpPr>
          <p:nvPr>
            <p:ph idx="1"/>
          </p:nvPr>
        </p:nvSpPr>
        <p:spPr>
          <a:xfrm>
            <a:off x="435428" y="2486840"/>
            <a:ext cx="6261463" cy="3986213"/>
          </a:xfrm>
        </p:spPr>
        <p:txBody>
          <a:bodyPr/>
          <a:lstStyle/>
          <a:p>
            <a:r>
              <a:rPr lang="en-US" dirty="0"/>
              <a:t>Survey feelings about the experience</a:t>
            </a:r>
          </a:p>
          <a:p>
            <a:r>
              <a:rPr lang="en-US" dirty="0"/>
              <a:t>Did students feel compelled to try harder?</a:t>
            </a:r>
          </a:p>
          <a:p>
            <a:r>
              <a:rPr lang="en-US" dirty="0"/>
              <a:t>Gauge interest from non-gamified sections</a:t>
            </a:r>
          </a:p>
          <a:p>
            <a:pPr lvl="1"/>
            <a:r>
              <a:rPr lang="en-US" dirty="0"/>
              <a:t>Is there more, less, or the same interest now?</a:t>
            </a:r>
          </a:p>
          <a:p>
            <a:r>
              <a:rPr lang="en-US" dirty="0"/>
              <a:t>Is there a difference in success with gamification?</a:t>
            </a:r>
          </a:p>
          <a:p>
            <a:r>
              <a:rPr lang="en-US" dirty="0"/>
              <a:t>Worth continuing afterwards?</a:t>
            </a:r>
          </a:p>
        </p:txBody>
      </p:sp>
      <p:pic>
        <p:nvPicPr>
          <p:cNvPr id="8" name="Picture 7"/>
          <p:cNvPicPr>
            <a:picLocks noChangeAspect="1"/>
          </p:cNvPicPr>
          <p:nvPr/>
        </p:nvPicPr>
        <p:blipFill>
          <a:blip r:embed="rId3"/>
          <a:stretch>
            <a:fillRect/>
          </a:stretch>
        </p:blipFill>
        <p:spPr>
          <a:xfrm>
            <a:off x="6843413" y="2652303"/>
            <a:ext cx="5161654" cy="3060520"/>
          </a:xfrm>
          <a:prstGeom prst="rect">
            <a:avLst/>
          </a:prstGeom>
        </p:spPr>
      </p:pic>
    </p:spTree>
    <p:extLst>
      <p:ext uri="{BB962C8B-B14F-4D97-AF65-F5344CB8AC3E}">
        <p14:creationId xmlns:p14="http://schemas.microsoft.com/office/powerpoint/2010/main" val="173072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Questions?</a:t>
            </a:r>
          </a:p>
        </p:txBody>
      </p:sp>
      <p:sp>
        <p:nvSpPr>
          <p:cNvPr id="3" name="Content Placeholder 2"/>
          <p:cNvSpPr>
            <a:spLocks noGrp="1"/>
          </p:cNvSpPr>
          <p:nvPr>
            <p:ph idx="1"/>
          </p:nvPr>
        </p:nvSpPr>
        <p:spPr/>
        <p:txBody>
          <a:bodyPr/>
          <a:lstStyle/>
          <a:p>
            <a:r>
              <a:rPr lang="en-US" dirty="0"/>
              <a:t>How to accurately calculate grade change and provide proper context?</a:t>
            </a:r>
          </a:p>
          <a:p>
            <a:r>
              <a:rPr lang="en-US" dirty="0"/>
              <a:t>Is there something I missed going in?</a:t>
            </a:r>
          </a:p>
          <a:p>
            <a:r>
              <a:rPr lang="en-US" dirty="0"/>
              <a:t>What kind of results are most people interested in?</a:t>
            </a:r>
          </a:p>
        </p:txBody>
      </p:sp>
    </p:spTree>
    <p:extLst>
      <p:ext uri="{BB962C8B-B14F-4D97-AF65-F5344CB8AC3E}">
        <p14:creationId xmlns:p14="http://schemas.microsoft.com/office/powerpoint/2010/main" val="59693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743200" y="2046245"/>
            <a:ext cx="6854739" cy="4668063"/>
          </a:xfrm>
          <a:prstGeom prst="rect">
            <a:avLst/>
          </a:prstGeom>
        </p:spPr>
      </p:pic>
      <p:sp>
        <p:nvSpPr>
          <p:cNvPr id="4" name="Title 3"/>
          <p:cNvSpPr>
            <a:spLocks noGrp="1"/>
          </p:cNvSpPr>
          <p:nvPr>
            <p:ph type="title"/>
          </p:nvPr>
        </p:nvSpPr>
        <p:spPr/>
        <p:txBody>
          <a:bodyPr>
            <a:normAutofit/>
          </a:bodyPr>
          <a:lstStyle/>
          <a:p>
            <a:pPr algn="ctr"/>
            <a:r>
              <a:rPr lang="en-US" sz="6000" b="1" dirty="0"/>
              <a:t>Thank You</a:t>
            </a:r>
          </a:p>
        </p:txBody>
      </p:sp>
      <p:pic>
        <p:nvPicPr>
          <p:cNvPr id="5" name="Picture 4"/>
          <p:cNvPicPr>
            <a:picLocks noChangeAspect="1"/>
          </p:cNvPicPr>
          <p:nvPr/>
        </p:nvPicPr>
        <p:blipFill>
          <a:blip r:embed="rId3"/>
          <a:stretch>
            <a:fillRect/>
          </a:stretch>
        </p:blipFill>
        <p:spPr>
          <a:xfrm>
            <a:off x="2884168" y="2124347"/>
            <a:ext cx="6547213" cy="4349547"/>
          </a:xfrm>
          <a:prstGeom prst="rect">
            <a:avLst/>
          </a:prstGeom>
        </p:spPr>
      </p:pic>
    </p:spTree>
    <p:extLst>
      <p:ext uri="{BB962C8B-B14F-4D97-AF65-F5344CB8AC3E}">
        <p14:creationId xmlns:p14="http://schemas.microsoft.com/office/powerpoint/2010/main" val="374838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19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 1</a:t>
            </a:r>
          </a:p>
        </p:txBody>
      </p:sp>
      <p:sp>
        <p:nvSpPr>
          <p:cNvPr id="3" name="Content Placeholder 2"/>
          <p:cNvSpPr>
            <a:spLocks noGrp="1"/>
          </p:cNvSpPr>
          <p:nvPr>
            <p:ph idx="1"/>
          </p:nvPr>
        </p:nvSpPr>
        <p:spPr/>
        <p:txBody>
          <a:bodyPr/>
          <a:lstStyle/>
          <a:p>
            <a:r>
              <a:rPr lang="en-US" dirty="0"/>
              <a:t>Objective of my research</a:t>
            </a:r>
          </a:p>
          <a:p>
            <a:r>
              <a:rPr lang="en-US" dirty="0"/>
              <a:t>What am I doing?</a:t>
            </a:r>
          </a:p>
          <a:p>
            <a:endParaRPr lang="en-US" dirty="0"/>
          </a:p>
        </p:txBody>
      </p:sp>
    </p:spTree>
    <p:extLst>
      <p:ext uri="{BB962C8B-B14F-4D97-AF65-F5344CB8AC3E}">
        <p14:creationId xmlns:p14="http://schemas.microsoft.com/office/powerpoint/2010/main" val="134725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 2</a:t>
            </a:r>
          </a:p>
        </p:txBody>
      </p:sp>
      <p:sp>
        <p:nvSpPr>
          <p:cNvPr id="3" name="Content Placeholder 2"/>
          <p:cNvSpPr>
            <a:spLocks noGrp="1"/>
          </p:cNvSpPr>
          <p:nvPr>
            <p:ph idx="1"/>
          </p:nvPr>
        </p:nvSpPr>
        <p:spPr/>
        <p:txBody>
          <a:bodyPr/>
          <a:lstStyle/>
          <a:p>
            <a:r>
              <a:rPr lang="en-US" dirty="0"/>
              <a:t>Background</a:t>
            </a:r>
          </a:p>
          <a:p>
            <a:r>
              <a:rPr lang="en-US" dirty="0"/>
              <a:t>Significance</a:t>
            </a:r>
          </a:p>
          <a:p>
            <a:r>
              <a:rPr lang="en-US" dirty="0"/>
              <a:t>Clarification From Last Time</a:t>
            </a:r>
          </a:p>
          <a:p>
            <a:endParaRPr lang="en-US" dirty="0"/>
          </a:p>
        </p:txBody>
      </p:sp>
    </p:spTree>
    <p:extLst>
      <p:ext uri="{BB962C8B-B14F-4D97-AF65-F5344CB8AC3E}">
        <p14:creationId xmlns:p14="http://schemas.microsoft.com/office/powerpoint/2010/main" val="407475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 3 -- What I’ve Done So Far</a:t>
            </a:r>
          </a:p>
        </p:txBody>
      </p:sp>
      <p:sp>
        <p:nvSpPr>
          <p:cNvPr id="3" name="Content Placeholder 2"/>
          <p:cNvSpPr>
            <a:spLocks noGrp="1"/>
          </p:cNvSpPr>
          <p:nvPr>
            <p:ph idx="1"/>
          </p:nvPr>
        </p:nvSpPr>
        <p:spPr>
          <a:xfrm>
            <a:off x="1280160" y="2190749"/>
            <a:ext cx="9628632" cy="4667251"/>
          </a:xfrm>
        </p:spPr>
        <p:txBody>
          <a:bodyPr>
            <a:normAutofit lnSpcReduction="10000"/>
          </a:bodyPr>
          <a:lstStyle/>
          <a:p>
            <a:r>
              <a:rPr lang="en-US" dirty="0"/>
              <a:t>Implementation</a:t>
            </a:r>
          </a:p>
          <a:p>
            <a:r>
              <a:rPr lang="en-US" dirty="0"/>
              <a:t>Survey &amp; results</a:t>
            </a:r>
          </a:p>
          <a:p>
            <a:r>
              <a:rPr lang="en-US" dirty="0"/>
              <a:t>Leveling process</a:t>
            </a:r>
          </a:p>
          <a:p>
            <a:pPr lvl="1"/>
            <a:r>
              <a:rPr lang="en-US" dirty="0"/>
              <a:t>Leveling perks</a:t>
            </a:r>
          </a:p>
          <a:p>
            <a:pPr lvl="1"/>
            <a:endParaRPr lang="en-US" dirty="0"/>
          </a:p>
          <a:p>
            <a:pPr lvl="1"/>
            <a:r>
              <a:rPr lang="en-US" dirty="0"/>
              <a:t>Achievements</a:t>
            </a:r>
          </a:p>
          <a:p>
            <a:pPr lvl="2"/>
            <a:r>
              <a:rPr lang="en-US" dirty="0"/>
              <a:t>Initially had perks similar to leveling up</a:t>
            </a:r>
          </a:p>
          <a:p>
            <a:pPr lvl="2"/>
            <a:r>
              <a:rPr lang="en-US" dirty="0"/>
              <a:t>If a perk is too strong, then it becomes mandatory</a:t>
            </a:r>
          </a:p>
          <a:p>
            <a:pPr lvl="2"/>
            <a:r>
              <a:rPr lang="en-US" dirty="0"/>
              <a:t>Simply participation progression, completely additional, similar to achievements</a:t>
            </a:r>
          </a:p>
          <a:p>
            <a:pPr lvl="2"/>
            <a:r>
              <a:rPr lang="en-US" dirty="0"/>
              <a:t>Had to adapt to be more towards the leveling processes due to obeying school regulations</a:t>
            </a:r>
          </a:p>
          <a:p>
            <a:pPr lvl="1"/>
            <a:r>
              <a:rPr lang="en-US" dirty="0"/>
              <a:t>Competition during labs</a:t>
            </a:r>
          </a:p>
          <a:p>
            <a:pPr lvl="2"/>
            <a:r>
              <a:rPr lang="en-US" dirty="0"/>
              <a:t>Completion rate, data precision, lab report readability, etc.</a:t>
            </a:r>
          </a:p>
          <a:p>
            <a:pPr lvl="2"/>
            <a:r>
              <a:rPr lang="en-US" dirty="0"/>
              <a:t>Points are awarded to the team, as a whole, but persistent is per student</a:t>
            </a:r>
          </a:p>
          <a:p>
            <a:pPr lvl="1"/>
            <a:endParaRPr lang="en-US" dirty="0"/>
          </a:p>
        </p:txBody>
      </p:sp>
    </p:spTree>
    <p:extLst>
      <p:ext uri="{BB962C8B-B14F-4D97-AF65-F5344CB8AC3E}">
        <p14:creationId xmlns:p14="http://schemas.microsoft.com/office/powerpoint/2010/main" val="387515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 4 -- Results So Far</a:t>
            </a:r>
          </a:p>
        </p:txBody>
      </p:sp>
      <p:sp>
        <p:nvSpPr>
          <p:cNvPr id="3" name="Content Placeholder 2"/>
          <p:cNvSpPr>
            <a:spLocks noGrp="1"/>
          </p:cNvSpPr>
          <p:nvPr>
            <p:ph idx="1"/>
          </p:nvPr>
        </p:nvSpPr>
        <p:spPr/>
        <p:txBody>
          <a:bodyPr/>
          <a:lstStyle/>
          <a:p>
            <a:r>
              <a:rPr lang="en-US" dirty="0"/>
              <a:t>Same Teacher across 4 sections</a:t>
            </a:r>
          </a:p>
          <a:p>
            <a:pPr lvl="1"/>
            <a:r>
              <a:rPr lang="en-US" dirty="0"/>
              <a:t>2 gamified</a:t>
            </a:r>
          </a:p>
          <a:p>
            <a:pPr lvl="1"/>
            <a:r>
              <a:rPr lang="en-US" dirty="0"/>
              <a:t>2 not gamified</a:t>
            </a:r>
          </a:p>
          <a:p>
            <a:r>
              <a:rPr lang="en-US" dirty="0"/>
              <a:t>Show interest change from gamified sections</a:t>
            </a:r>
          </a:p>
          <a:p>
            <a:r>
              <a:rPr lang="en-US" dirty="0"/>
              <a:t>Observations</a:t>
            </a:r>
          </a:p>
          <a:p>
            <a:pPr lvl="1"/>
            <a:r>
              <a:rPr lang="en-US" dirty="0"/>
              <a:t>Lab time seems to be much more engaging</a:t>
            </a:r>
          </a:p>
          <a:p>
            <a:pPr lvl="1"/>
            <a:r>
              <a:rPr lang="en-US" dirty="0"/>
              <a:t>Much less downtime from students</a:t>
            </a:r>
          </a:p>
          <a:p>
            <a:pPr lvl="1"/>
            <a:r>
              <a:rPr lang="en-US" dirty="0"/>
              <a:t>Even if a team finishes soon in the race to be done there’s time spent going over results, and in some cases realizing errors and redoing parts of the lab in order to better there results</a:t>
            </a:r>
          </a:p>
          <a:p>
            <a:endParaRPr lang="en-US" dirty="0"/>
          </a:p>
          <a:p>
            <a:endParaRPr lang="en-US" dirty="0"/>
          </a:p>
        </p:txBody>
      </p:sp>
    </p:spTree>
    <p:extLst>
      <p:ext uri="{BB962C8B-B14F-4D97-AF65-F5344CB8AC3E}">
        <p14:creationId xmlns:p14="http://schemas.microsoft.com/office/powerpoint/2010/main" val="364017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b="1" dirty="0"/>
              <a:t>What’s The Point?</a:t>
            </a:r>
          </a:p>
        </p:txBody>
      </p:sp>
      <p:sp>
        <p:nvSpPr>
          <p:cNvPr id="6" name="Text Placeholder 5"/>
          <p:cNvSpPr>
            <a:spLocks noGrp="1"/>
          </p:cNvSpPr>
          <p:nvPr>
            <p:ph type="body" sz="half" idx="2"/>
          </p:nvPr>
        </p:nvSpPr>
        <p:spPr>
          <a:xfrm>
            <a:off x="431799" y="2171701"/>
            <a:ext cx="5960612" cy="4508500"/>
          </a:xfrm>
        </p:spPr>
        <p:txBody>
          <a:bodyPr/>
          <a:lstStyle/>
          <a:p>
            <a:pPr marL="342900" indent="-342900">
              <a:buFontTx/>
              <a:buChar char="-"/>
            </a:pPr>
            <a:r>
              <a:rPr lang="en-US" dirty="0"/>
              <a:t>Can game design in the classroom improve    student engagement?</a:t>
            </a:r>
          </a:p>
          <a:p>
            <a:pPr marL="342900" indent="-342900">
              <a:buFontTx/>
              <a:buChar char="-"/>
            </a:pPr>
            <a:endParaRPr lang="en-US" dirty="0"/>
          </a:p>
          <a:p>
            <a:pPr marL="342900" indent="-342900">
              <a:buFontTx/>
              <a:buChar char="-"/>
            </a:pPr>
            <a:r>
              <a:rPr lang="en-US" dirty="0"/>
              <a:t>Further experiment upon previous research</a:t>
            </a:r>
          </a:p>
          <a:p>
            <a:pPr marL="342900" indent="-342900">
              <a:buFontTx/>
              <a:buChar char="-"/>
            </a:pPr>
            <a:endParaRPr lang="en-US" dirty="0"/>
          </a:p>
          <a:p>
            <a:pPr marL="342900" indent="-342900">
              <a:buFontTx/>
              <a:buChar char="-"/>
            </a:pPr>
            <a:r>
              <a:rPr lang="en-US" dirty="0"/>
              <a:t>Test and challenge gamification</a:t>
            </a:r>
          </a:p>
          <a:p>
            <a:pPr marL="342900" indent="-342900">
              <a:buFontTx/>
              <a:buChar char="-"/>
            </a:pPr>
            <a:endParaRPr lang="en-US" dirty="0"/>
          </a:p>
          <a:p>
            <a:pPr marL="342900" indent="-342900">
              <a:buFontTx/>
              <a:buChar char="-"/>
            </a:pPr>
            <a:r>
              <a:rPr lang="en-US" dirty="0"/>
              <a:t>Is there a reason to continue forward?</a:t>
            </a:r>
          </a:p>
        </p:txBody>
      </p:sp>
      <p:sp>
        <p:nvSpPr>
          <p:cNvPr id="8" name="Rectangle 7"/>
          <p:cNvSpPr/>
          <p:nvPr/>
        </p:nvSpPr>
        <p:spPr>
          <a:xfrm>
            <a:off x="6191076" y="2171701"/>
            <a:ext cx="5863904" cy="4508500"/>
          </a:xfrm>
          <a:prstGeom prst="rect">
            <a:avLst/>
          </a:prstGeom>
          <a:solidFill>
            <a:srgbClr val="3C484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6273691" y="2290194"/>
            <a:ext cx="5649861" cy="4271513"/>
          </a:xfrm>
          <a:prstGeom prst="rect">
            <a:avLst/>
          </a:prstGeom>
        </p:spPr>
      </p:pic>
    </p:spTree>
    <p:extLst>
      <p:ext uri="{BB962C8B-B14F-4D97-AF65-F5344CB8AC3E}">
        <p14:creationId xmlns:p14="http://schemas.microsoft.com/office/powerpoint/2010/main" val="227150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What Am I Doing?</a:t>
            </a:r>
            <a:endParaRPr lang="en-US" sz="5400" dirty="0"/>
          </a:p>
        </p:txBody>
      </p:sp>
      <p:sp>
        <p:nvSpPr>
          <p:cNvPr id="3" name="Content Placeholder 2"/>
          <p:cNvSpPr>
            <a:spLocks noGrp="1"/>
          </p:cNvSpPr>
          <p:nvPr>
            <p:ph idx="1"/>
          </p:nvPr>
        </p:nvSpPr>
        <p:spPr>
          <a:xfrm>
            <a:off x="167780" y="2190749"/>
            <a:ext cx="11803310" cy="1299071"/>
          </a:xfrm>
        </p:spPr>
        <p:txBody>
          <a:bodyPr/>
          <a:lstStyle/>
          <a:p>
            <a:pPr marL="0" indent="0">
              <a:buNone/>
            </a:pPr>
            <a:r>
              <a:rPr lang="en-US" dirty="0"/>
              <a:t>Implementing game design mechanics into the classroom with the hopes of increasing student engagement.</a:t>
            </a:r>
          </a:p>
          <a:p>
            <a:endParaRPr lang="en-US" dirty="0"/>
          </a:p>
        </p:txBody>
      </p:sp>
      <p:sp>
        <p:nvSpPr>
          <p:cNvPr id="5" name="Rectangle 4"/>
          <p:cNvSpPr/>
          <p:nvPr/>
        </p:nvSpPr>
        <p:spPr>
          <a:xfrm>
            <a:off x="2463807" y="3021874"/>
            <a:ext cx="6549563" cy="3744686"/>
          </a:xfrm>
          <a:prstGeom prst="rect">
            <a:avLst/>
          </a:prstGeom>
          <a:solidFill>
            <a:srgbClr val="3C484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2544286" y="3114630"/>
            <a:ext cx="6373291" cy="3567489"/>
          </a:xfrm>
          <a:prstGeom prst="rect">
            <a:avLst/>
          </a:prstGeom>
        </p:spPr>
      </p:pic>
    </p:spTree>
    <p:extLst>
      <p:ext uri="{BB962C8B-B14F-4D97-AF65-F5344CB8AC3E}">
        <p14:creationId xmlns:p14="http://schemas.microsoft.com/office/powerpoint/2010/main" val="203406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5400" b="1" dirty="0"/>
              <a:t>Clarification</a:t>
            </a: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87756" y="2096723"/>
            <a:ext cx="4236998" cy="4566417"/>
          </a:xfrm>
        </p:spPr>
      </p:pic>
      <p:sp>
        <p:nvSpPr>
          <p:cNvPr id="11" name="TextBox 10"/>
          <p:cNvSpPr txBox="1"/>
          <p:nvPr/>
        </p:nvSpPr>
        <p:spPr>
          <a:xfrm>
            <a:off x="792480" y="2612571"/>
            <a:ext cx="5695406" cy="3785652"/>
          </a:xfrm>
          <a:prstGeom prst="rect">
            <a:avLst/>
          </a:prstGeom>
          <a:noFill/>
        </p:spPr>
        <p:txBody>
          <a:bodyPr wrap="square" rtlCol="0">
            <a:spAutoFit/>
          </a:bodyPr>
          <a:lstStyle/>
          <a:p>
            <a:pPr marL="285750" indent="-285750">
              <a:buFontTx/>
              <a:buChar char="-"/>
            </a:pPr>
            <a:r>
              <a:rPr lang="en-US" sz="2400" dirty="0"/>
              <a:t>Last time, I screwed up</a:t>
            </a:r>
          </a:p>
          <a:p>
            <a:pPr marL="285750" indent="-285750">
              <a:buFontTx/>
              <a:buChar char="-"/>
            </a:pPr>
            <a:endParaRPr lang="en-US" sz="2400" dirty="0"/>
          </a:p>
          <a:p>
            <a:pPr marL="285750" indent="-285750">
              <a:buFontTx/>
              <a:buChar char="-"/>
            </a:pPr>
            <a:r>
              <a:rPr lang="en-US" sz="2400" dirty="0"/>
              <a:t>Unclear definition of Gamification</a:t>
            </a:r>
          </a:p>
          <a:p>
            <a:pPr marL="285750" indent="-285750">
              <a:buFontTx/>
              <a:buChar char="-"/>
            </a:pPr>
            <a:endParaRPr lang="en-US" sz="2400" dirty="0"/>
          </a:p>
          <a:p>
            <a:pPr marL="285750" indent="-285750">
              <a:buFontTx/>
              <a:buChar char="-"/>
            </a:pPr>
            <a:r>
              <a:rPr lang="en-US" sz="2400" dirty="0"/>
              <a:t>Let me quickly fix my mistake</a:t>
            </a:r>
          </a:p>
          <a:p>
            <a:pPr marL="285750" indent="-285750">
              <a:buFontTx/>
              <a:buChar char="-"/>
            </a:pPr>
            <a:endParaRPr lang="en-US" sz="2400" dirty="0"/>
          </a:p>
          <a:p>
            <a:pPr marL="285750" indent="-285750">
              <a:buFontTx/>
              <a:buChar char="-"/>
            </a:pPr>
            <a:endParaRPr lang="en-US" sz="2400" dirty="0"/>
          </a:p>
          <a:p>
            <a:pPr marL="285750" indent="-285750">
              <a:buFontTx/>
              <a:buChar char="-"/>
            </a:pPr>
            <a:endParaRPr lang="en-US" sz="2400" dirty="0"/>
          </a:p>
          <a:p>
            <a:pPr marL="285750" indent="-285750">
              <a:buFontTx/>
              <a:buChar char="-"/>
            </a:pPr>
            <a:r>
              <a:rPr lang="en-US" sz="2400" dirty="0"/>
              <a:t>Yes, I made Mario cry. Don’t make me feel any worse.</a:t>
            </a:r>
          </a:p>
        </p:txBody>
      </p:sp>
    </p:spTree>
    <p:extLst>
      <p:ext uri="{BB962C8B-B14F-4D97-AF65-F5344CB8AC3E}">
        <p14:creationId xmlns:p14="http://schemas.microsoft.com/office/powerpoint/2010/main" val="329960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811" y="466343"/>
            <a:ext cx="10493829" cy="1362113"/>
          </a:xfrm>
        </p:spPr>
        <p:txBody>
          <a:bodyPr>
            <a:noAutofit/>
          </a:bodyPr>
          <a:lstStyle/>
          <a:p>
            <a:r>
              <a:rPr lang="en-US" sz="4800" b="1" dirty="0"/>
              <a:t>Gamification Vs. Game Based Learning</a:t>
            </a:r>
          </a:p>
        </p:txBody>
      </p:sp>
      <p:sp>
        <p:nvSpPr>
          <p:cNvPr id="2" name="Text Placeholder 1"/>
          <p:cNvSpPr>
            <a:spLocks noGrp="1"/>
          </p:cNvSpPr>
          <p:nvPr>
            <p:ph type="body" idx="1"/>
          </p:nvPr>
        </p:nvSpPr>
        <p:spPr>
          <a:xfrm>
            <a:off x="6035040" y="1828456"/>
            <a:ext cx="5181600" cy="830695"/>
          </a:xfrm>
        </p:spPr>
        <p:txBody>
          <a:bodyPr/>
          <a:lstStyle/>
          <a:p>
            <a:pPr algn="ctr"/>
            <a:r>
              <a:rPr lang="en-US" dirty="0"/>
              <a:t>Gamification</a:t>
            </a:r>
          </a:p>
        </p:txBody>
      </p:sp>
      <p:sp>
        <p:nvSpPr>
          <p:cNvPr id="3" name="Content Placeholder 2"/>
          <p:cNvSpPr>
            <a:spLocks noGrp="1"/>
          </p:cNvSpPr>
          <p:nvPr>
            <p:ph sz="half" idx="2"/>
          </p:nvPr>
        </p:nvSpPr>
        <p:spPr>
          <a:xfrm>
            <a:off x="6035040" y="2743194"/>
            <a:ext cx="5181600" cy="3433769"/>
          </a:xfrm>
        </p:spPr>
        <p:txBody>
          <a:bodyPr/>
          <a:lstStyle/>
          <a:p>
            <a:r>
              <a:rPr lang="en-US" dirty="0"/>
              <a:t>The implementation of game design elements and mechanics into a non-gaming context</a:t>
            </a:r>
          </a:p>
        </p:txBody>
      </p:sp>
      <p:sp>
        <p:nvSpPr>
          <p:cNvPr id="4" name="Text Placeholder 3"/>
          <p:cNvSpPr>
            <a:spLocks noGrp="1"/>
          </p:cNvSpPr>
          <p:nvPr>
            <p:ph type="body" sz="quarter" idx="3"/>
          </p:nvPr>
        </p:nvSpPr>
        <p:spPr>
          <a:xfrm>
            <a:off x="330924" y="1828456"/>
            <a:ext cx="5747657" cy="830695"/>
          </a:xfrm>
        </p:spPr>
        <p:txBody>
          <a:bodyPr/>
          <a:lstStyle/>
          <a:p>
            <a:pPr algn="ctr"/>
            <a:r>
              <a:rPr lang="en-US" dirty="0"/>
              <a:t>Game Based Learning</a:t>
            </a:r>
          </a:p>
        </p:txBody>
      </p:sp>
      <p:sp>
        <p:nvSpPr>
          <p:cNvPr id="7" name="Content Placeholder 6"/>
          <p:cNvSpPr>
            <a:spLocks noGrp="1"/>
          </p:cNvSpPr>
          <p:nvPr>
            <p:ph sz="quarter" idx="4"/>
          </p:nvPr>
        </p:nvSpPr>
        <p:spPr>
          <a:xfrm>
            <a:off x="330925" y="2743194"/>
            <a:ext cx="5085806" cy="3433769"/>
          </a:xfrm>
        </p:spPr>
        <p:txBody>
          <a:bodyPr/>
          <a:lstStyle/>
          <a:p>
            <a:r>
              <a:rPr lang="en-US" dirty="0"/>
              <a:t>The use of actual games in the classroom to reinforce concepts and enhance the learning and teaching experience</a:t>
            </a:r>
          </a:p>
        </p:txBody>
      </p:sp>
      <p:sp>
        <p:nvSpPr>
          <p:cNvPr id="10" name="Rectangle 9"/>
          <p:cNvSpPr/>
          <p:nvPr/>
        </p:nvSpPr>
        <p:spPr>
          <a:xfrm>
            <a:off x="3161207" y="4145289"/>
            <a:ext cx="4998724" cy="2324733"/>
          </a:xfrm>
          <a:prstGeom prst="rect">
            <a:avLst/>
          </a:prstGeom>
          <a:solidFill>
            <a:srgbClr val="3C484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a:srcRect l="-2288" r="2288"/>
          <a:stretch/>
        </p:blipFill>
        <p:spPr>
          <a:xfrm>
            <a:off x="3126377" y="4210889"/>
            <a:ext cx="4981302" cy="2175090"/>
          </a:xfrm>
          <a:prstGeom prst="rect">
            <a:avLst/>
          </a:prstGeom>
        </p:spPr>
      </p:pic>
    </p:spTree>
    <p:extLst>
      <p:ext uri="{BB962C8B-B14F-4D97-AF65-F5344CB8AC3E}">
        <p14:creationId xmlns:p14="http://schemas.microsoft.com/office/powerpoint/2010/main" val="411382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lgn="ctr"/>
            <a:r>
              <a:rPr lang="en-US" sz="6600" dirty="0"/>
              <a:t>What I’ve Actually </a:t>
            </a:r>
            <a:br>
              <a:rPr lang="en-US" sz="6600" dirty="0"/>
            </a:br>
            <a:r>
              <a:rPr lang="en-US" sz="6600" dirty="0"/>
              <a:t>Done So Far</a:t>
            </a:r>
          </a:p>
        </p:txBody>
      </p:sp>
      <p:sp>
        <p:nvSpPr>
          <p:cNvPr id="8" name="Text Placeholder 7"/>
          <p:cNvSpPr>
            <a:spLocks noGrp="1"/>
          </p:cNvSpPr>
          <p:nvPr>
            <p:ph type="body" idx="1"/>
          </p:nvPr>
        </p:nvSpPr>
        <p:spPr>
          <a:xfrm>
            <a:off x="3509554" y="4589463"/>
            <a:ext cx="7219406" cy="1500187"/>
          </a:xfrm>
        </p:spPr>
        <p:txBody>
          <a:bodyPr/>
          <a:lstStyle/>
          <a:p>
            <a:pPr algn="ctr"/>
            <a:r>
              <a:rPr lang="en-US" dirty="0"/>
              <a:t>1 Teacher, 1 Science Classroom, 4 Class Sections, </a:t>
            </a:r>
          </a:p>
          <a:p>
            <a:pPr algn="ctr"/>
            <a:r>
              <a:rPr lang="en-US" dirty="0"/>
              <a:t>2 Gamified Sections, 2 Non-Gamified Sections</a:t>
            </a:r>
          </a:p>
        </p:txBody>
      </p:sp>
    </p:spTree>
    <p:extLst>
      <p:ext uri="{BB962C8B-B14F-4D97-AF65-F5344CB8AC3E}">
        <p14:creationId xmlns:p14="http://schemas.microsoft.com/office/powerpoint/2010/main" val="149502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870851" y="4697194"/>
            <a:ext cx="9971319" cy="2054988"/>
          </a:xfrm>
          <a:prstGeom prst="rect">
            <a:avLst/>
          </a:prstGeom>
        </p:spPr>
      </p:pic>
      <p:sp>
        <p:nvSpPr>
          <p:cNvPr id="15" name="Rectangle 14"/>
          <p:cNvSpPr/>
          <p:nvPr/>
        </p:nvSpPr>
        <p:spPr>
          <a:xfrm>
            <a:off x="3795060" y="1961953"/>
            <a:ext cx="3720437" cy="2644881"/>
          </a:xfrm>
          <a:prstGeom prst="rect">
            <a:avLst/>
          </a:prstGeom>
          <a:solidFill>
            <a:srgbClr val="3C484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p:txBody>
          <a:bodyPr>
            <a:normAutofit/>
          </a:bodyPr>
          <a:lstStyle/>
          <a:p>
            <a:r>
              <a:rPr lang="en-US" sz="5400" b="1" dirty="0"/>
              <a:t>Leveling and Grading</a:t>
            </a:r>
            <a:endParaRPr lang="en-US" sz="5400" dirty="0"/>
          </a:p>
        </p:txBody>
      </p:sp>
      <p:sp>
        <p:nvSpPr>
          <p:cNvPr id="9" name="Text Placeholder 8"/>
          <p:cNvSpPr>
            <a:spLocks noGrp="1"/>
          </p:cNvSpPr>
          <p:nvPr>
            <p:ph type="body" idx="1"/>
          </p:nvPr>
        </p:nvSpPr>
        <p:spPr>
          <a:xfrm>
            <a:off x="3383498" y="1525134"/>
            <a:ext cx="4489704" cy="830695"/>
          </a:xfrm>
        </p:spPr>
        <p:txBody>
          <a:bodyPr/>
          <a:lstStyle/>
          <a:p>
            <a:pPr algn="ctr"/>
            <a:r>
              <a:rPr lang="en-US" dirty="0">
                <a:solidFill>
                  <a:schemeClr val="bg2"/>
                </a:solidFill>
              </a:rPr>
              <a:t>Traditional Grading</a:t>
            </a:r>
          </a:p>
        </p:txBody>
      </p:sp>
      <p:sp>
        <p:nvSpPr>
          <p:cNvPr id="11" name="Text Placeholder 10"/>
          <p:cNvSpPr>
            <a:spLocks noGrp="1"/>
          </p:cNvSpPr>
          <p:nvPr>
            <p:ph type="body" sz="quarter" idx="3"/>
          </p:nvPr>
        </p:nvSpPr>
        <p:spPr>
          <a:xfrm>
            <a:off x="3633081" y="4263185"/>
            <a:ext cx="4489704" cy="830695"/>
          </a:xfrm>
        </p:spPr>
        <p:txBody>
          <a:bodyPr/>
          <a:lstStyle/>
          <a:p>
            <a:pPr algn="ctr"/>
            <a:r>
              <a:rPr lang="en-US" dirty="0">
                <a:solidFill>
                  <a:schemeClr val="bg2"/>
                </a:solidFill>
              </a:rPr>
              <a:t>Experience Point Grading</a:t>
            </a:r>
          </a:p>
        </p:txBody>
      </p:sp>
      <p:pic>
        <p:nvPicPr>
          <p:cNvPr id="14" name="Content Placeholder 13"/>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975360" y="5048338"/>
            <a:ext cx="9805146" cy="1703843"/>
          </a:xfrm>
        </p:spPr>
      </p:pic>
      <p:pic>
        <p:nvPicPr>
          <p:cNvPr id="13" name="Picture 12"/>
          <p:cNvPicPr>
            <a:picLocks noChangeAspect="1"/>
          </p:cNvPicPr>
          <p:nvPr/>
        </p:nvPicPr>
        <p:blipFill rotWithShape="1">
          <a:blip r:embed="rId5"/>
          <a:srcRect l="13829" t="15884" r="10497" b="21592"/>
          <a:stretch/>
        </p:blipFill>
        <p:spPr>
          <a:xfrm>
            <a:off x="3849624" y="2325407"/>
            <a:ext cx="3557452" cy="2204485"/>
          </a:xfrm>
          <a:prstGeom prst="rect">
            <a:avLst/>
          </a:prstGeom>
        </p:spPr>
      </p:pic>
      <p:cxnSp>
        <p:nvCxnSpPr>
          <p:cNvPr id="18" name="Straight Connector 17"/>
          <p:cNvCxnSpPr/>
          <p:nvPr/>
        </p:nvCxnSpPr>
        <p:spPr>
          <a:xfrm flipH="1">
            <a:off x="5856508" y="5088442"/>
            <a:ext cx="2" cy="1667010"/>
          </a:xfrm>
          <a:prstGeom prst="line">
            <a:avLst/>
          </a:prstGeom>
          <a:ln w="38100">
            <a:solidFill>
              <a:schemeClr val="tx2"/>
            </a:solidFill>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8338455" y="5103627"/>
            <a:ext cx="21769" cy="1667010"/>
          </a:xfrm>
          <a:prstGeom prst="line">
            <a:avLst/>
          </a:prstGeom>
          <a:ln w="381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347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Achievements</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5387" y="1776209"/>
            <a:ext cx="4184863" cy="1673945"/>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387" y="3155740"/>
            <a:ext cx="4184863" cy="167394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387" y="4535271"/>
            <a:ext cx="4184863" cy="167394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798" y="1779442"/>
            <a:ext cx="4184863" cy="1673945"/>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798" y="3155739"/>
            <a:ext cx="4184863" cy="1673945"/>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9798" y="4535271"/>
            <a:ext cx="4184863" cy="1673945"/>
          </a:xfrm>
          <a:prstGeom prst="rect">
            <a:avLst/>
          </a:prstGeom>
        </p:spPr>
      </p:pic>
      <p:sp>
        <p:nvSpPr>
          <p:cNvPr id="13" name="TextBox 12"/>
          <p:cNvSpPr txBox="1"/>
          <p:nvPr/>
        </p:nvSpPr>
        <p:spPr>
          <a:xfrm>
            <a:off x="2793048" y="6235336"/>
            <a:ext cx="6593088" cy="461665"/>
          </a:xfrm>
          <a:prstGeom prst="rect">
            <a:avLst/>
          </a:prstGeom>
          <a:noFill/>
        </p:spPr>
        <p:txBody>
          <a:bodyPr wrap="none" rtlCol="0">
            <a:spAutoFit/>
          </a:bodyPr>
          <a:lstStyle/>
          <a:p>
            <a:pPr algn="ctr"/>
            <a:r>
              <a:rPr lang="en-US" sz="2400" dirty="0"/>
              <a:t>What is the value for each of these achievements?</a:t>
            </a:r>
          </a:p>
        </p:txBody>
      </p:sp>
    </p:spTree>
    <p:extLst>
      <p:ext uri="{BB962C8B-B14F-4D97-AF65-F5344CB8AC3E}">
        <p14:creationId xmlns:p14="http://schemas.microsoft.com/office/powerpoint/2010/main" val="112531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Achievements</a:t>
            </a:r>
          </a:p>
        </p:txBody>
      </p:sp>
      <p:sp>
        <p:nvSpPr>
          <p:cNvPr id="6" name="Content Placeholder 5"/>
          <p:cNvSpPr>
            <a:spLocks noGrp="1"/>
          </p:cNvSpPr>
          <p:nvPr>
            <p:ph sz="quarter" idx="4"/>
          </p:nvPr>
        </p:nvSpPr>
        <p:spPr>
          <a:xfrm>
            <a:off x="1585831" y="2141542"/>
            <a:ext cx="8139684" cy="914405"/>
          </a:xfrm>
        </p:spPr>
        <p:txBody>
          <a:bodyPr>
            <a:normAutofit lnSpcReduction="10000"/>
          </a:bodyPr>
          <a:lstStyle/>
          <a:p>
            <a:pPr marL="0" indent="0">
              <a:buNone/>
            </a:pPr>
            <a:r>
              <a:rPr lang="en-US" dirty="0"/>
              <a:t>1:  </a:t>
            </a:r>
            <a:r>
              <a:rPr lang="en-US" dirty="0"/>
              <a:t>Always try to allow the player to choose their next course of action</a:t>
            </a:r>
          </a:p>
          <a:p>
            <a:pPr marL="0" indent="0">
              <a:buNone/>
            </a:pPr>
            <a:r>
              <a:rPr lang="en-US" dirty="0"/>
              <a:t>2:  </a:t>
            </a:r>
            <a:r>
              <a:rPr lang="en-US" dirty="0"/>
              <a:t>If something is worth more, assume the player will go for that first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57" y="3344091"/>
            <a:ext cx="4623163" cy="184926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7827" y="3344091"/>
            <a:ext cx="4623163" cy="184926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4092" y="4834784"/>
            <a:ext cx="4623163" cy="1849265"/>
          </a:xfrm>
          <a:prstGeom prst="rect">
            <a:avLst/>
          </a:prstGeom>
        </p:spPr>
      </p:pic>
    </p:spTree>
    <p:extLst>
      <p:ext uri="{BB962C8B-B14F-4D97-AF65-F5344CB8AC3E}">
        <p14:creationId xmlns:p14="http://schemas.microsoft.com/office/powerpoint/2010/main" val="240488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5955598" y="2450383"/>
            <a:ext cx="6123192" cy="3680452"/>
          </a:xfrm>
          <a:prstGeom prst="rect">
            <a:avLst/>
          </a:prstGeom>
        </p:spPr>
      </p:pic>
      <p:pic>
        <p:nvPicPr>
          <p:cNvPr id="13" name="Picture 12"/>
          <p:cNvPicPr>
            <a:picLocks noChangeAspect="1"/>
          </p:cNvPicPr>
          <p:nvPr/>
        </p:nvPicPr>
        <p:blipFill>
          <a:blip r:embed="rId2"/>
          <a:stretch>
            <a:fillRect/>
          </a:stretch>
        </p:blipFill>
        <p:spPr>
          <a:xfrm>
            <a:off x="226421" y="2450383"/>
            <a:ext cx="5556073" cy="3680452"/>
          </a:xfrm>
          <a:prstGeom prst="rect">
            <a:avLst/>
          </a:prstGeom>
        </p:spPr>
      </p:pic>
      <p:sp>
        <p:nvSpPr>
          <p:cNvPr id="7" name="Title 6"/>
          <p:cNvSpPr>
            <a:spLocks noGrp="1"/>
          </p:cNvSpPr>
          <p:nvPr>
            <p:ph type="title"/>
          </p:nvPr>
        </p:nvSpPr>
        <p:spPr/>
        <p:txBody>
          <a:bodyPr>
            <a:normAutofit/>
          </a:bodyPr>
          <a:lstStyle/>
          <a:p>
            <a:r>
              <a:rPr lang="en-US" sz="5400" b="1" dirty="0"/>
              <a:t>Personal Student Interest</a:t>
            </a:r>
            <a:endParaRPr lang="en-US" sz="5400" dirty="0"/>
          </a:p>
        </p:txBody>
      </p:sp>
      <p:pic>
        <p:nvPicPr>
          <p:cNvPr id="12" name="Content Placeholder 11"/>
          <p:cNvPicPr>
            <a:picLocks noGrp="1" noChangeAspect="1"/>
          </p:cNvPicPr>
          <p:nvPr>
            <p:ph sz="half" idx="2"/>
          </p:nvPr>
        </p:nvPicPr>
        <p:blipFill>
          <a:blip r:embed="rId3"/>
          <a:stretch>
            <a:fillRect/>
          </a:stretch>
        </p:blipFill>
        <p:spPr>
          <a:xfrm>
            <a:off x="6094476" y="2520530"/>
            <a:ext cx="5836854" cy="3414008"/>
          </a:xfrm>
          <a:prstGeom prst="rect">
            <a:avLst/>
          </a:prstGeom>
        </p:spPr>
      </p:pic>
      <p:pic>
        <p:nvPicPr>
          <p:cNvPr id="9" name="Picture 8"/>
          <p:cNvPicPr>
            <a:picLocks noChangeAspect="1"/>
          </p:cNvPicPr>
          <p:nvPr/>
        </p:nvPicPr>
        <p:blipFill>
          <a:blip r:embed="rId4"/>
          <a:stretch>
            <a:fillRect/>
          </a:stretch>
        </p:blipFill>
        <p:spPr>
          <a:xfrm>
            <a:off x="364689" y="2520530"/>
            <a:ext cx="5269755" cy="3414008"/>
          </a:xfrm>
          <a:prstGeom prst="rect">
            <a:avLst/>
          </a:prstGeom>
        </p:spPr>
      </p:pic>
    </p:spTree>
    <p:extLst>
      <p:ext uri="{BB962C8B-B14F-4D97-AF65-F5344CB8AC3E}">
        <p14:creationId xmlns:p14="http://schemas.microsoft.com/office/powerpoint/2010/main" val="229948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264</TotalTime>
  <Words>727</Words>
  <Application>Microsoft Office PowerPoint</Application>
  <PresentationFormat>Widescreen</PresentationFormat>
  <Paragraphs>103</Paragraphs>
  <Slides>19</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Calibri</vt:lpstr>
      <vt:lpstr>Wingdings</vt:lpstr>
      <vt:lpstr>Educational subjects 16x9</vt:lpstr>
      <vt:lpstr>Introducing Social Gaming Elements Into Education</vt:lpstr>
      <vt:lpstr>What Am I Doing?</vt:lpstr>
      <vt:lpstr>Clarification</vt:lpstr>
      <vt:lpstr>Gamification Vs. Game Based Learning</vt:lpstr>
      <vt:lpstr>What I’ve Actually  Done So Far</vt:lpstr>
      <vt:lpstr>Leveling and Grading</vt:lpstr>
      <vt:lpstr>Achievements</vt:lpstr>
      <vt:lpstr>Achievements</vt:lpstr>
      <vt:lpstr>Personal Student Interest</vt:lpstr>
      <vt:lpstr>Observations</vt:lpstr>
      <vt:lpstr>Results / What’s Next?</vt:lpstr>
      <vt:lpstr>Questions?</vt:lpstr>
      <vt:lpstr>Thank You</vt:lpstr>
      <vt:lpstr>PowerPoint Presentation</vt:lpstr>
      <vt:lpstr>Notes 1</vt:lpstr>
      <vt:lpstr>Notes 2</vt:lpstr>
      <vt:lpstr>Notes 3 -- What I’ve Done So Far</vt:lpstr>
      <vt:lpstr>Notes 4 -- Results So Far</vt:lpstr>
      <vt:lpstr>What’s The 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Social Gaming Elements Into Education</dc:title>
  <dc:creator>Chas</dc:creator>
  <cp:lastModifiedBy>Chas</cp:lastModifiedBy>
  <cp:revision>23</cp:revision>
  <dcterms:created xsi:type="dcterms:W3CDTF">2016-11-29T21:01:50Z</dcterms:created>
  <dcterms:modified xsi:type="dcterms:W3CDTF">2016-11-30T01:26:36Z</dcterms:modified>
</cp:coreProperties>
</file>